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 id="263" r:id="rId9"/>
    <p:sldId id="264"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41BBF89-E244-4772-AEF3-8FA4405AE790}" type="datetimeFigureOut">
              <a:rPr lang="de-DE" smtClean="0"/>
              <a:t>19.08.2020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147B3C-4A17-4638-85F7-7D1F377CB032}" type="slidenum">
              <a:rPr lang="de-DE" smtClean="0"/>
              <a:t>‹Nr.›</a:t>
            </a:fld>
            <a:endParaRPr lang="de-DE"/>
          </a:p>
        </p:txBody>
      </p:sp>
    </p:spTree>
    <p:extLst>
      <p:ext uri="{BB962C8B-B14F-4D97-AF65-F5344CB8AC3E}">
        <p14:creationId xmlns:p14="http://schemas.microsoft.com/office/powerpoint/2010/main" val="414650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41BBF89-E244-4772-AEF3-8FA4405AE790}" type="datetimeFigureOut">
              <a:rPr lang="de-DE" smtClean="0"/>
              <a:t>19.08.2020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147B3C-4A17-4638-85F7-7D1F377CB032}" type="slidenum">
              <a:rPr lang="de-DE" smtClean="0"/>
              <a:t>‹Nr.›</a:t>
            </a:fld>
            <a:endParaRPr lang="de-DE"/>
          </a:p>
        </p:txBody>
      </p:sp>
    </p:spTree>
    <p:extLst>
      <p:ext uri="{BB962C8B-B14F-4D97-AF65-F5344CB8AC3E}">
        <p14:creationId xmlns:p14="http://schemas.microsoft.com/office/powerpoint/2010/main" val="368952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41BBF89-E244-4772-AEF3-8FA4405AE790}" type="datetimeFigureOut">
              <a:rPr lang="de-DE" smtClean="0"/>
              <a:t>19.08.2020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147B3C-4A17-4638-85F7-7D1F377CB032}" type="slidenum">
              <a:rPr lang="de-DE" smtClean="0"/>
              <a:t>‹Nr.›</a:t>
            </a:fld>
            <a:endParaRPr lang="de-DE"/>
          </a:p>
        </p:txBody>
      </p:sp>
    </p:spTree>
    <p:extLst>
      <p:ext uri="{BB962C8B-B14F-4D97-AF65-F5344CB8AC3E}">
        <p14:creationId xmlns:p14="http://schemas.microsoft.com/office/powerpoint/2010/main" val="44782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41BBF89-E244-4772-AEF3-8FA4405AE790}" type="datetimeFigureOut">
              <a:rPr lang="de-DE" smtClean="0"/>
              <a:t>19.08.2020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147B3C-4A17-4638-85F7-7D1F377CB032}" type="slidenum">
              <a:rPr lang="de-DE" smtClean="0"/>
              <a:t>‹Nr.›</a:t>
            </a:fld>
            <a:endParaRPr lang="de-DE"/>
          </a:p>
        </p:txBody>
      </p:sp>
    </p:spTree>
    <p:extLst>
      <p:ext uri="{BB962C8B-B14F-4D97-AF65-F5344CB8AC3E}">
        <p14:creationId xmlns:p14="http://schemas.microsoft.com/office/powerpoint/2010/main" val="343045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41BBF89-E244-4772-AEF3-8FA4405AE790}" type="datetimeFigureOut">
              <a:rPr lang="de-DE" smtClean="0"/>
              <a:t>19.08.2020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147B3C-4A17-4638-85F7-7D1F377CB032}" type="slidenum">
              <a:rPr lang="de-DE" smtClean="0"/>
              <a:t>‹Nr.›</a:t>
            </a:fld>
            <a:endParaRPr lang="de-DE"/>
          </a:p>
        </p:txBody>
      </p:sp>
    </p:spTree>
    <p:extLst>
      <p:ext uri="{BB962C8B-B14F-4D97-AF65-F5344CB8AC3E}">
        <p14:creationId xmlns:p14="http://schemas.microsoft.com/office/powerpoint/2010/main" val="66566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41BBF89-E244-4772-AEF3-8FA4405AE790}" type="datetimeFigureOut">
              <a:rPr lang="de-DE" smtClean="0"/>
              <a:t>19.08.2020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147B3C-4A17-4638-85F7-7D1F377CB032}" type="slidenum">
              <a:rPr lang="de-DE" smtClean="0"/>
              <a:t>‹Nr.›</a:t>
            </a:fld>
            <a:endParaRPr lang="de-DE"/>
          </a:p>
        </p:txBody>
      </p:sp>
    </p:spTree>
    <p:extLst>
      <p:ext uri="{BB962C8B-B14F-4D97-AF65-F5344CB8AC3E}">
        <p14:creationId xmlns:p14="http://schemas.microsoft.com/office/powerpoint/2010/main" val="15522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41BBF89-E244-4772-AEF3-8FA4405AE790}" type="datetimeFigureOut">
              <a:rPr lang="de-DE" smtClean="0"/>
              <a:t>19.08.2020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A147B3C-4A17-4638-85F7-7D1F377CB032}" type="slidenum">
              <a:rPr lang="de-DE" smtClean="0"/>
              <a:t>‹Nr.›</a:t>
            </a:fld>
            <a:endParaRPr lang="de-DE"/>
          </a:p>
        </p:txBody>
      </p:sp>
    </p:spTree>
    <p:extLst>
      <p:ext uri="{BB962C8B-B14F-4D97-AF65-F5344CB8AC3E}">
        <p14:creationId xmlns:p14="http://schemas.microsoft.com/office/powerpoint/2010/main" val="79357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41BBF89-E244-4772-AEF3-8FA4405AE790}" type="datetimeFigureOut">
              <a:rPr lang="de-DE" smtClean="0"/>
              <a:t>19.08.2020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A147B3C-4A17-4638-85F7-7D1F377CB032}" type="slidenum">
              <a:rPr lang="de-DE" smtClean="0"/>
              <a:t>‹Nr.›</a:t>
            </a:fld>
            <a:endParaRPr lang="de-DE"/>
          </a:p>
        </p:txBody>
      </p:sp>
    </p:spTree>
    <p:extLst>
      <p:ext uri="{BB962C8B-B14F-4D97-AF65-F5344CB8AC3E}">
        <p14:creationId xmlns:p14="http://schemas.microsoft.com/office/powerpoint/2010/main" val="319144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41BBF89-E244-4772-AEF3-8FA4405AE790}" type="datetimeFigureOut">
              <a:rPr lang="de-DE" smtClean="0"/>
              <a:t>19.08.2020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A147B3C-4A17-4638-85F7-7D1F377CB032}" type="slidenum">
              <a:rPr lang="de-DE" smtClean="0"/>
              <a:t>‹Nr.›</a:t>
            </a:fld>
            <a:endParaRPr lang="de-DE"/>
          </a:p>
        </p:txBody>
      </p:sp>
    </p:spTree>
    <p:extLst>
      <p:ext uri="{BB962C8B-B14F-4D97-AF65-F5344CB8AC3E}">
        <p14:creationId xmlns:p14="http://schemas.microsoft.com/office/powerpoint/2010/main" val="41726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41BBF89-E244-4772-AEF3-8FA4405AE790}" type="datetimeFigureOut">
              <a:rPr lang="de-DE" smtClean="0"/>
              <a:t>19.08.2020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147B3C-4A17-4638-85F7-7D1F377CB032}" type="slidenum">
              <a:rPr lang="de-DE" smtClean="0"/>
              <a:t>‹Nr.›</a:t>
            </a:fld>
            <a:endParaRPr lang="de-DE"/>
          </a:p>
        </p:txBody>
      </p:sp>
    </p:spTree>
    <p:extLst>
      <p:ext uri="{BB962C8B-B14F-4D97-AF65-F5344CB8AC3E}">
        <p14:creationId xmlns:p14="http://schemas.microsoft.com/office/powerpoint/2010/main" val="326249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41BBF89-E244-4772-AEF3-8FA4405AE790}" type="datetimeFigureOut">
              <a:rPr lang="de-DE" smtClean="0"/>
              <a:t>19.08.2020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147B3C-4A17-4638-85F7-7D1F377CB032}" type="slidenum">
              <a:rPr lang="de-DE" smtClean="0"/>
              <a:t>‹Nr.›</a:t>
            </a:fld>
            <a:endParaRPr lang="de-DE"/>
          </a:p>
        </p:txBody>
      </p:sp>
    </p:spTree>
    <p:extLst>
      <p:ext uri="{BB962C8B-B14F-4D97-AF65-F5344CB8AC3E}">
        <p14:creationId xmlns:p14="http://schemas.microsoft.com/office/powerpoint/2010/main" val="307534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BBF89-E244-4772-AEF3-8FA4405AE790}" type="datetimeFigureOut">
              <a:rPr lang="de-DE" smtClean="0"/>
              <a:t>19.08.2020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47B3C-4A17-4638-85F7-7D1F377CB032}" type="slidenum">
              <a:rPr lang="de-DE" smtClean="0"/>
              <a:t>‹Nr.›</a:t>
            </a:fld>
            <a:endParaRPr lang="de-DE"/>
          </a:p>
        </p:txBody>
      </p:sp>
    </p:spTree>
    <p:extLst>
      <p:ext uri="{BB962C8B-B14F-4D97-AF65-F5344CB8AC3E}">
        <p14:creationId xmlns:p14="http://schemas.microsoft.com/office/powerpoint/2010/main" val="1397155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2ahUKEwiiw-XQnuHeAhXCa8AKHUe_AToQjRx6BAgBEAU&amp;url=https://www.sp2000.de/vereinsshop/fg-08-mutterstadt/2580/puma-liga-trainingspulli-fg-08-mutterstadt/sg-muli&amp;psig=AOvVaw0seiIwjGJbP2_a-OQK227K&amp;ust=154274379141363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Hygienekonzept</a:t>
            </a:r>
            <a:endParaRPr lang="de-DE" dirty="0"/>
          </a:p>
        </p:txBody>
      </p:sp>
      <p:sp>
        <p:nvSpPr>
          <p:cNvPr id="3" name="Untertitel 2"/>
          <p:cNvSpPr>
            <a:spLocks noGrp="1"/>
          </p:cNvSpPr>
          <p:nvPr>
            <p:ph type="subTitle" idx="1"/>
          </p:nvPr>
        </p:nvSpPr>
        <p:spPr/>
        <p:txBody>
          <a:bodyPr>
            <a:normAutofit fontScale="92500" lnSpcReduction="20000"/>
          </a:bodyPr>
          <a:lstStyle/>
          <a:p>
            <a:r>
              <a:rPr lang="de-DE" dirty="0" smtClean="0"/>
              <a:t>Sportpark Mutterstadt</a:t>
            </a:r>
          </a:p>
          <a:p>
            <a:r>
              <a:rPr lang="de-DE" dirty="0" smtClean="0"/>
              <a:t>Spiele Bezirksliga Vorderpfalz / Kreisliga Rhein </a:t>
            </a:r>
            <a:r>
              <a:rPr lang="de-DE" dirty="0" err="1" smtClean="0"/>
              <a:t>Mittelhaardt</a:t>
            </a:r>
            <a:endParaRPr lang="de-DE" dirty="0" smtClean="0"/>
          </a:p>
          <a:p>
            <a:r>
              <a:rPr lang="de-DE" dirty="0" smtClean="0"/>
              <a:t>Seniorenspielbetrieb</a:t>
            </a:r>
            <a:endParaRPr lang="de-DE" dirty="0"/>
          </a:p>
        </p:txBody>
      </p:sp>
      <p:pic>
        <p:nvPicPr>
          <p:cNvPr id="4" name="Grafik 3" descr="Bildergebnis für 08 mutterstadt wappen">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476672"/>
            <a:ext cx="1304925" cy="1304925"/>
          </a:xfrm>
          <a:prstGeom prst="rect">
            <a:avLst/>
          </a:prstGeom>
          <a:noFill/>
          <a:ln>
            <a:noFill/>
          </a:ln>
        </p:spPr>
      </p:pic>
    </p:spTree>
    <p:extLst>
      <p:ext uri="{BB962C8B-B14F-4D97-AF65-F5344CB8AC3E}">
        <p14:creationId xmlns:p14="http://schemas.microsoft.com/office/powerpoint/2010/main" val="3420375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457200" y="274638"/>
            <a:ext cx="8229600" cy="562074"/>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Wege Teamoffizielle, Spieler, Trainer, Schiedsrichter</a:t>
            </a:r>
            <a:endParaRPr lang="de-DE"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709" y="980728"/>
            <a:ext cx="4050581" cy="545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feil nach links und rechts 8"/>
          <p:cNvSpPr/>
          <p:nvPr/>
        </p:nvSpPr>
        <p:spPr>
          <a:xfrm rot="4144552">
            <a:off x="3331122" y="4762415"/>
            <a:ext cx="805196" cy="2235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und rechts 9"/>
          <p:cNvSpPr/>
          <p:nvPr/>
        </p:nvSpPr>
        <p:spPr>
          <a:xfrm>
            <a:off x="817195" y="1339285"/>
            <a:ext cx="805196" cy="2235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23528" y="1756468"/>
            <a:ext cx="1584176" cy="923330"/>
          </a:xfrm>
          <a:prstGeom prst="rect">
            <a:avLst/>
          </a:prstGeom>
          <a:noFill/>
        </p:spPr>
        <p:txBody>
          <a:bodyPr wrap="square" rtlCol="0">
            <a:spAutoFit/>
          </a:bodyPr>
          <a:lstStyle/>
          <a:p>
            <a:r>
              <a:rPr lang="de-DE" dirty="0" smtClean="0"/>
              <a:t>Ein- und Ausgang </a:t>
            </a:r>
          </a:p>
          <a:p>
            <a:r>
              <a:rPr lang="de-DE" dirty="0" smtClean="0"/>
              <a:t>Kabine</a:t>
            </a:r>
            <a:endParaRPr lang="de-DE" dirty="0"/>
          </a:p>
        </p:txBody>
      </p:sp>
      <p:sp>
        <p:nvSpPr>
          <p:cNvPr id="12" name="Pfeil nach links und rechts 11"/>
          <p:cNvSpPr/>
          <p:nvPr/>
        </p:nvSpPr>
        <p:spPr>
          <a:xfrm rot="4863351">
            <a:off x="2716897" y="2935991"/>
            <a:ext cx="2369759" cy="223568"/>
          </a:xfrm>
          <a:prstGeom prst="lef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links und rechts 12"/>
          <p:cNvSpPr/>
          <p:nvPr/>
        </p:nvSpPr>
        <p:spPr>
          <a:xfrm rot="21117605">
            <a:off x="3787979" y="1776844"/>
            <a:ext cx="402599" cy="111784"/>
          </a:xfrm>
          <a:prstGeom prst="lef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links und rechts 13"/>
          <p:cNvSpPr/>
          <p:nvPr/>
        </p:nvSpPr>
        <p:spPr>
          <a:xfrm>
            <a:off x="686220" y="2931484"/>
            <a:ext cx="1067146" cy="232582"/>
          </a:xfrm>
          <a:prstGeom prst="lef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323528" y="3297758"/>
            <a:ext cx="1584176" cy="923330"/>
          </a:xfrm>
          <a:prstGeom prst="rect">
            <a:avLst/>
          </a:prstGeom>
          <a:noFill/>
        </p:spPr>
        <p:txBody>
          <a:bodyPr wrap="square" rtlCol="0">
            <a:spAutoFit/>
          </a:bodyPr>
          <a:lstStyle/>
          <a:p>
            <a:r>
              <a:rPr lang="de-DE" dirty="0" smtClean="0"/>
              <a:t>Zugang und Rückweg Sportplatz</a:t>
            </a:r>
            <a:endParaRPr lang="de-DE" dirty="0"/>
          </a:p>
        </p:txBody>
      </p:sp>
      <p:sp>
        <p:nvSpPr>
          <p:cNvPr id="4" name="Abgerundetes Rechteck 3"/>
          <p:cNvSpPr/>
          <p:nvPr/>
        </p:nvSpPr>
        <p:spPr>
          <a:xfrm rot="19422364">
            <a:off x="4217305" y="1394644"/>
            <a:ext cx="1296145" cy="93055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bgerundetes Rechteck 16"/>
          <p:cNvSpPr/>
          <p:nvPr/>
        </p:nvSpPr>
        <p:spPr>
          <a:xfrm rot="19422364">
            <a:off x="4865695" y="2256074"/>
            <a:ext cx="1296145" cy="93055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p:cNvSpPr/>
          <p:nvPr/>
        </p:nvSpPr>
        <p:spPr>
          <a:xfrm>
            <a:off x="453638" y="4298641"/>
            <a:ext cx="1454066" cy="93055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Aufwärmen FG 08</a:t>
            </a:r>
            <a:endParaRPr lang="de-DE" dirty="0">
              <a:solidFill>
                <a:schemeClr val="tx1"/>
              </a:solidFill>
            </a:endParaRPr>
          </a:p>
        </p:txBody>
      </p:sp>
      <p:sp>
        <p:nvSpPr>
          <p:cNvPr id="19" name="Abgerundetes Rechteck 18"/>
          <p:cNvSpPr/>
          <p:nvPr/>
        </p:nvSpPr>
        <p:spPr>
          <a:xfrm>
            <a:off x="453638" y="5378761"/>
            <a:ext cx="1454066" cy="93055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Aufwärmen Gast</a:t>
            </a:r>
            <a:endParaRPr lang="de-DE" dirty="0">
              <a:solidFill>
                <a:schemeClr val="tx1"/>
              </a:solidFill>
            </a:endParaRPr>
          </a:p>
        </p:txBody>
      </p:sp>
    </p:spTree>
    <p:extLst>
      <p:ext uri="{BB962C8B-B14F-4D97-AF65-F5344CB8AC3E}">
        <p14:creationId xmlns:p14="http://schemas.microsoft.com/office/powerpoint/2010/main" val="428718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2074"/>
          </a:xfrm>
        </p:spPr>
        <p:txBody>
          <a:bodyPr>
            <a:normAutofit fontScale="90000"/>
          </a:bodyPr>
          <a:lstStyle/>
          <a:p>
            <a:r>
              <a:rPr lang="de-DE" dirty="0" smtClean="0"/>
              <a:t>Zugangswege Zuschauer</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009" y="980728"/>
            <a:ext cx="6714455" cy="541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feil nach links und rechts 4"/>
          <p:cNvSpPr/>
          <p:nvPr/>
        </p:nvSpPr>
        <p:spPr>
          <a:xfrm rot="19414508">
            <a:off x="4636560" y="3026906"/>
            <a:ext cx="3857539"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links und rechts 6"/>
          <p:cNvSpPr/>
          <p:nvPr/>
        </p:nvSpPr>
        <p:spPr>
          <a:xfrm rot="3848974">
            <a:off x="4664331" y="4647603"/>
            <a:ext cx="726528" cy="28049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links und rechts 8"/>
          <p:cNvSpPr/>
          <p:nvPr/>
        </p:nvSpPr>
        <p:spPr>
          <a:xfrm rot="3071310">
            <a:off x="7519288" y="1571483"/>
            <a:ext cx="726528" cy="28049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rot="3136278">
            <a:off x="7981065" y="1827945"/>
            <a:ext cx="45719" cy="11471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rot="3053832">
            <a:off x="8196521" y="1887359"/>
            <a:ext cx="365391" cy="5894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rot="3053832">
            <a:off x="7228016" y="2581397"/>
            <a:ext cx="407500" cy="867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und rechts 9"/>
          <p:cNvSpPr/>
          <p:nvPr/>
        </p:nvSpPr>
        <p:spPr>
          <a:xfrm>
            <a:off x="323528" y="1196752"/>
            <a:ext cx="1584176" cy="5149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p:cNvSpPr txBox="1"/>
          <p:nvPr/>
        </p:nvSpPr>
        <p:spPr>
          <a:xfrm>
            <a:off x="323528" y="1756468"/>
            <a:ext cx="1584176" cy="923330"/>
          </a:xfrm>
          <a:prstGeom prst="rect">
            <a:avLst/>
          </a:prstGeom>
          <a:noFill/>
        </p:spPr>
        <p:txBody>
          <a:bodyPr wrap="square" rtlCol="0">
            <a:spAutoFit/>
          </a:bodyPr>
          <a:lstStyle/>
          <a:p>
            <a:r>
              <a:rPr lang="de-DE" dirty="0" smtClean="0"/>
              <a:t>Ein- und Ausgang </a:t>
            </a:r>
          </a:p>
          <a:p>
            <a:r>
              <a:rPr lang="de-DE" dirty="0" smtClean="0"/>
              <a:t>Zuschauer</a:t>
            </a:r>
            <a:endParaRPr lang="de-DE" dirty="0"/>
          </a:p>
        </p:txBody>
      </p:sp>
      <p:sp>
        <p:nvSpPr>
          <p:cNvPr id="15" name="Rechteck 14"/>
          <p:cNvSpPr/>
          <p:nvPr/>
        </p:nvSpPr>
        <p:spPr>
          <a:xfrm>
            <a:off x="425974" y="2911400"/>
            <a:ext cx="1337713" cy="867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323528" y="3081734"/>
            <a:ext cx="1584176" cy="1200329"/>
          </a:xfrm>
          <a:prstGeom prst="rect">
            <a:avLst/>
          </a:prstGeom>
          <a:noFill/>
        </p:spPr>
        <p:txBody>
          <a:bodyPr wrap="square" rtlCol="0">
            <a:spAutoFit/>
          </a:bodyPr>
          <a:lstStyle/>
          <a:p>
            <a:r>
              <a:rPr lang="de-DE" dirty="0" smtClean="0"/>
              <a:t>Bereich Kasse, Desinfektion und Registrierung</a:t>
            </a:r>
            <a:endParaRPr lang="de-DE" dirty="0"/>
          </a:p>
        </p:txBody>
      </p:sp>
      <p:sp>
        <p:nvSpPr>
          <p:cNvPr id="17" name="Rechteck 16"/>
          <p:cNvSpPr/>
          <p:nvPr/>
        </p:nvSpPr>
        <p:spPr>
          <a:xfrm>
            <a:off x="387086" y="4445699"/>
            <a:ext cx="1376601"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323527" y="4604935"/>
            <a:ext cx="1710481" cy="1200329"/>
          </a:xfrm>
          <a:prstGeom prst="rect">
            <a:avLst/>
          </a:prstGeom>
          <a:noFill/>
        </p:spPr>
        <p:txBody>
          <a:bodyPr wrap="square" rtlCol="0">
            <a:spAutoFit/>
          </a:bodyPr>
          <a:lstStyle/>
          <a:p>
            <a:r>
              <a:rPr lang="de-DE" dirty="0" smtClean="0"/>
              <a:t>Abgesperrter Bereich incl. Getränke und Speisenverkauf</a:t>
            </a:r>
            <a:endParaRPr lang="de-DE" dirty="0"/>
          </a:p>
        </p:txBody>
      </p:sp>
    </p:spTree>
    <p:extLst>
      <p:ext uri="{BB962C8B-B14F-4D97-AF65-F5344CB8AC3E}">
        <p14:creationId xmlns:p14="http://schemas.microsoft.com/office/powerpoint/2010/main" val="213719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210146"/>
          </a:xfrm>
        </p:spPr>
        <p:txBody>
          <a:bodyPr>
            <a:normAutofit fontScale="90000"/>
          </a:bodyPr>
          <a:lstStyle/>
          <a:p>
            <a:r>
              <a:rPr lang="de-DE" dirty="0" smtClean="0"/>
              <a:t>Aufteilung Zuschauerzonen und Zone Spielbetrieb</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484" y="1844824"/>
            <a:ext cx="4347964" cy="4172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bgerundetes Rechteck 3"/>
          <p:cNvSpPr/>
          <p:nvPr/>
        </p:nvSpPr>
        <p:spPr>
          <a:xfrm rot="19432076">
            <a:off x="7040388" y="1676569"/>
            <a:ext cx="75386" cy="2779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p:cNvSpPr/>
          <p:nvPr/>
        </p:nvSpPr>
        <p:spPr>
          <a:xfrm rot="19432076">
            <a:off x="5201321" y="3086465"/>
            <a:ext cx="107319" cy="277946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p:cNvSpPr/>
          <p:nvPr/>
        </p:nvSpPr>
        <p:spPr>
          <a:xfrm rot="19432076">
            <a:off x="4936075" y="3387180"/>
            <a:ext cx="52329" cy="92125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bgerundetes Rechteck 7"/>
          <p:cNvSpPr/>
          <p:nvPr/>
        </p:nvSpPr>
        <p:spPr>
          <a:xfrm rot="19432076">
            <a:off x="5702672" y="4403029"/>
            <a:ext cx="52329" cy="92125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p:cNvSpPr/>
          <p:nvPr/>
        </p:nvSpPr>
        <p:spPr>
          <a:xfrm>
            <a:off x="251520" y="1556792"/>
            <a:ext cx="37444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Zuschauerzone 1</a:t>
            </a:r>
            <a:endParaRPr lang="de-DE" dirty="0">
              <a:solidFill>
                <a:schemeClr val="tx1"/>
              </a:solidFill>
            </a:endParaRPr>
          </a:p>
        </p:txBody>
      </p:sp>
      <p:sp>
        <p:nvSpPr>
          <p:cNvPr id="10" name="Abgerundetes Rechteck 9"/>
          <p:cNvSpPr/>
          <p:nvPr/>
        </p:nvSpPr>
        <p:spPr>
          <a:xfrm>
            <a:off x="251520" y="2132856"/>
            <a:ext cx="3744416" cy="43204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Zuschauerzone</a:t>
            </a:r>
            <a:r>
              <a:rPr lang="de-DE" dirty="0" smtClean="0"/>
              <a:t> </a:t>
            </a:r>
            <a:r>
              <a:rPr lang="de-DE" dirty="0" smtClean="0">
                <a:solidFill>
                  <a:schemeClr val="tx1"/>
                </a:solidFill>
              </a:rPr>
              <a:t>2</a:t>
            </a:r>
            <a:endParaRPr lang="de-DE" dirty="0">
              <a:solidFill>
                <a:schemeClr val="tx1"/>
              </a:solidFill>
            </a:endParaRPr>
          </a:p>
        </p:txBody>
      </p:sp>
      <p:sp>
        <p:nvSpPr>
          <p:cNvPr id="11" name="Abgerundetes Rechteck 10"/>
          <p:cNvSpPr/>
          <p:nvPr/>
        </p:nvSpPr>
        <p:spPr>
          <a:xfrm>
            <a:off x="251520" y="2708920"/>
            <a:ext cx="3744416" cy="43204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Spieler, Trainer, Teamoffizielle</a:t>
            </a:r>
            <a:r>
              <a:rPr lang="de-DE" dirty="0" smtClean="0"/>
              <a:t> </a:t>
            </a:r>
            <a:r>
              <a:rPr lang="de-DE" dirty="0" smtClean="0">
                <a:solidFill>
                  <a:schemeClr val="tx1"/>
                </a:solidFill>
              </a:rPr>
              <a:t>Gast</a:t>
            </a:r>
          </a:p>
        </p:txBody>
      </p:sp>
      <p:sp>
        <p:nvSpPr>
          <p:cNvPr id="12" name="Abgerundetes Rechteck 11"/>
          <p:cNvSpPr/>
          <p:nvPr/>
        </p:nvSpPr>
        <p:spPr>
          <a:xfrm>
            <a:off x="251520" y="3284984"/>
            <a:ext cx="3744416" cy="43204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Spieler, Trainer, Teamoffizielle FG 08</a:t>
            </a:r>
          </a:p>
        </p:txBody>
      </p:sp>
      <p:sp>
        <p:nvSpPr>
          <p:cNvPr id="13" name="Textfeld 12"/>
          <p:cNvSpPr txBox="1"/>
          <p:nvPr/>
        </p:nvSpPr>
        <p:spPr>
          <a:xfrm>
            <a:off x="251520" y="4564285"/>
            <a:ext cx="3888432" cy="1384995"/>
          </a:xfrm>
          <a:prstGeom prst="rect">
            <a:avLst/>
          </a:prstGeom>
          <a:noFill/>
        </p:spPr>
        <p:txBody>
          <a:bodyPr wrap="square" rtlCol="0">
            <a:spAutoFit/>
          </a:bodyPr>
          <a:lstStyle/>
          <a:p>
            <a:r>
              <a:rPr lang="de-DE" sz="1400" dirty="0" smtClean="0"/>
              <a:t>Zuschauerzone 1 max. 60 Zuschauer</a:t>
            </a:r>
          </a:p>
          <a:p>
            <a:r>
              <a:rPr lang="de-DE" sz="1400" dirty="0" smtClean="0"/>
              <a:t>Zuschauerzone 2 unterste und oberste Stufe jeweils max. 70 Zuschauer – gesamt max. 140 Zuschauer</a:t>
            </a:r>
          </a:p>
          <a:p>
            <a:r>
              <a:rPr lang="de-DE" sz="1400" dirty="0" smtClean="0"/>
              <a:t>Vereinsoffizielle FG 08 – max. 10 Zuschauer</a:t>
            </a:r>
          </a:p>
          <a:p>
            <a:r>
              <a:rPr lang="de-DE" sz="1400" dirty="0" smtClean="0"/>
              <a:t>Gesamtkapazität max. </a:t>
            </a:r>
            <a:r>
              <a:rPr lang="de-DE" sz="1400" b="1" u="sng" dirty="0" smtClean="0"/>
              <a:t>210 Zuschauer</a:t>
            </a:r>
            <a:endParaRPr lang="de-DE" sz="1400" b="1" u="sng" dirty="0"/>
          </a:p>
        </p:txBody>
      </p:sp>
      <p:sp>
        <p:nvSpPr>
          <p:cNvPr id="18" name="Abgerundetes Rechteck 17"/>
          <p:cNvSpPr/>
          <p:nvPr/>
        </p:nvSpPr>
        <p:spPr>
          <a:xfrm>
            <a:off x="251520" y="3861048"/>
            <a:ext cx="3744416" cy="43204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Vereinsoffizielle FG 08</a:t>
            </a:r>
          </a:p>
        </p:txBody>
      </p:sp>
      <p:sp>
        <p:nvSpPr>
          <p:cNvPr id="17" name="Abgerundetes Rechteck 16"/>
          <p:cNvSpPr/>
          <p:nvPr/>
        </p:nvSpPr>
        <p:spPr>
          <a:xfrm rot="19636578">
            <a:off x="6355248" y="5580099"/>
            <a:ext cx="324036" cy="5651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2843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85000" lnSpcReduction="10000"/>
          </a:bodyPr>
          <a:lstStyle/>
          <a:p>
            <a:r>
              <a:rPr lang="de-DE" dirty="0" smtClean="0"/>
              <a:t>Aufgrund der begrenzten Zuschauerzahl werden am Spieltag bis max. </a:t>
            </a:r>
            <a:r>
              <a:rPr lang="de-DE" dirty="0" smtClean="0"/>
              <a:t>200 </a:t>
            </a:r>
            <a:r>
              <a:rPr lang="de-DE" dirty="0" smtClean="0"/>
              <a:t>Tickets verkauft.</a:t>
            </a:r>
          </a:p>
          <a:p>
            <a:r>
              <a:rPr lang="de-DE" dirty="0" smtClean="0"/>
              <a:t>Hiervon werden vorab alle Dauerkarten abgezogen</a:t>
            </a:r>
            <a:r>
              <a:rPr lang="de-DE" dirty="0" smtClean="0"/>
              <a:t>.</a:t>
            </a:r>
            <a:endParaRPr lang="de-DE" dirty="0" smtClean="0"/>
          </a:p>
          <a:p>
            <a:r>
              <a:rPr lang="de-DE" dirty="0" smtClean="0"/>
              <a:t>Als Veranstalter behalten wir uns vor, dass bei Verweigerung der Registrierung oder Nichteinhaltung der Abstandsregelungen wir Personen aus dem Sportpark verweisen oder keinen Zutritt gewähren.</a:t>
            </a:r>
          </a:p>
          <a:p>
            <a:r>
              <a:rPr lang="de-DE" dirty="0" smtClean="0"/>
              <a:t>Sobald die maximale Anzahl an Tickets erreicht ist werden keine weiteren Zuschauer zugelassen.</a:t>
            </a:r>
          </a:p>
          <a:p>
            <a:r>
              <a:rPr lang="de-DE" dirty="0" smtClean="0"/>
              <a:t>Aufgrund des erhöhten Aufwandes werden wir die Eintrittspreise anpassen. (siehe nächste Seite)</a:t>
            </a:r>
            <a:endParaRPr lang="de-DE" dirty="0"/>
          </a:p>
        </p:txBody>
      </p:sp>
      <p:sp>
        <p:nvSpPr>
          <p:cNvPr id="5" name="Titel 1"/>
          <p:cNvSpPr txBox="1">
            <a:spLocks/>
          </p:cNvSpPr>
          <p:nvPr/>
        </p:nvSpPr>
        <p:spPr>
          <a:xfrm>
            <a:off x="457200" y="418654"/>
            <a:ext cx="8229600" cy="56207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Eintrittskarten</a:t>
            </a:r>
            <a:endParaRPr lang="de-DE" dirty="0"/>
          </a:p>
        </p:txBody>
      </p:sp>
    </p:spTree>
    <p:extLst>
      <p:ext uri="{BB962C8B-B14F-4D97-AF65-F5344CB8AC3E}">
        <p14:creationId xmlns:p14="http://schemas.microsoft.com/office/powerpoint/2010/main" val="336296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57200" y="418654"/>
            <a:ext cx="8229600" cy="56207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Eintrittspreise</a:t>
            </a:r>
            <a:endParaRPr lang="de-DE" dirty="0"/>
          </a:p>
        </p:txBody>
      </p:sp>
      <p:sp>
        <p:nvSpPr>
          <p:cNvPr id="4" name="Textfeld 3"/>
          <p:cNvSpPr txBox="1"/>
          <p:nvPr/>
        </p:nvSpPr>
        <p:spPr>
          <a:xfrm>
            <a:off x="395536" y="1314634"/>
            <a:ext cx="3672408" cy="2031325"/>
          </a:xfrm>
          <a:prstGeom prst="rect">
            <a:avLst/>
          </a:prstGeom>
          <a:noFill/>
        </p:spPr>
        <p:txBody>
          <a:bodyPr wrap="square" rtlCol="0">
            <a:spAutoFit/>
          </a:bodyPr>
          <a:lstStyle/>
          <a:p>
            <a:r>
              <a:rPr lang="de-DE" dirty="0" smtClean="0"/>
              <a:t>Kreisliga</a:t>
            </a:r>
          </a:p>
          <a:p>
            <a:endParaRPr lang="de-DE" dirty="0"/>
          </a:p>
          <a:p>
            <a:r>
              <a:rPr lang="de-DE" dirty="0" smtClean="0"/>
              <a:t>Erwachsene (Männer und Frauen)			</a:t>
            </a:r>
            <a:r>
              <a:rPr lang="de-DE" dirty="0" smtClean="0"/>
              <a:t>4,-- </a:t>
            </a:r>
            <a:r>
              <a:rPr lang="de-DE" dirty="0" smtClean="0"/>
              <a:t>€</a:t>
            </a:r>
          </a:p>
          <a:p>
            <a:r>
              <a:rPr lang="de-DE" dirty="0" smtClean="0"/>
              <a:t>Rentner/Studenten/Jugend ab 16</a:t>
            </a:r>
          </a:p>
          <a:p>
            <a:r>
              <a:rPr lang="de-DE" dirty="0"/>
              <a:t>	</a:t>
            </a:r>
            <a:r>
              <a:rPr lang="de-DE" dirty="0" smtClean="0"/>
              <a:t>		</a:t>
            </a:r>
            <a:r>
              <a:rPr lang="de-DE" dirty="0" smtClean="0"/>
              <a:t>3,-- </a:t>
            </a:r>
            <a:r>
              <a:rPr lang="de-DE" dirty="0" smtClean="0"/>
              <a:t>€</a:t>
            </a:r>
          </a:p>
          <a:p>
            <a:endParaRPr lang="de-DE" dirty="0"/>
          </a:p>
        </p:txBody>
      </p:sp>
      <p:sp>
        <p:nvSpPr>
          <p:cNvPr id="8" name="Textfeld 7"/>
          <p:cNvSpPr txBox="1"/>
          <p:nvPr/>
        </p:nvSpPr>
        <p:spPr>
          <a:xfrm>
            <a:off x="4716016" y="1325667"/>
            <a:ext cx="3672408" cy="2031325"/>
          </a:xfrm>
          <a:prstGeom prst="rect">
            <a:avLst/>
          </a:prstGeom>
          <a:noFill/>
        </p:spPr>
        <p:txBody>
          <a:bodyPr wrap="square" rtlCol="0">
            <a:spAutoFit/>
          </a:bodyPr>
          <a:lstStyle/>
          <a:p>
            <a:r>
              <a:rPr lang="de-DE" dirty="0" smtClean="0"/>
              <a:t>Bezirksliga</a:t>
            </a:r>
          </a:p>
          <a:p>
            <a:endParaRPr lang="de-DE" dirty="0"/>
          </a:p>
          <a:p>
            <a:r>
              <a:rPr lang="de-DE" dirty="0" smtClean="0"/>
              <a:t>Erwachsene (Männer und Frauen)			</a:t>
            </a:r>
            <a:r>
              <a:rPr lang="de-DE" dirty="0" smtClean="0"/>
              <a:t>5,-- </a:t>
            </a:r>
            <a:r>
              <a:rPr lang="de-DE" dirty="0" smtClean="0"/>
              <a:t>€</a:t>
            </a:r>
          </a:p>
          <a:p>
            <a:r>
              <a:rPr lang="de-DE" dirty="0" smtClean="0"/>
              <a:t>Rentner/Studenten/Jugend ab 16</a:t>
            </a:r>
          </a:p>
          <a:p>
            <a:r>
              <a:rPr lang="de-DE" dirty="0"/>
              <a:t>	</a:t>
            </a:r>
            <a:r>
              <a:rPr lang="de-DE" dirty="0" smtClean="0"/>
              <a:t>		</a:t>
            </a:r>
            <a:r>
              <a:rPr lang="de-DE" dirty="0" smtClean="0"/>
              <a:t>4,-- </a:t>
            </a:r>
            <a:r>
              <a:rPr lang="de-DE" dirty="0" smtClean="0"/>
              <a:t>€</a:t>
            </a:r>
          </a:p>
          <a:p>
            <a:endParaRPr lang="de-DE" dirty="0"/>
          </a:p>
        </p:txBody>
      </p:sp>
    </p:spTree>
    <p:extLst>
      <p:ext uri="{BB962C8B-B14F-4D97-AF65-F5344CB8AC3E}">
        <p14:creationId xmlns:p14="http://schemas.microsoft.com/office/powerpoint/2010/main" val="7959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p>
            <a:r>
              <a:rPr lang="de-DE" sz="1400" dirty="0" smtClean="0"/>
              <a:t>Liegt eines der folgenden Symptome vor, muss die Person dringend zu Hause bleiben bzw. einen Arzt kontaktieren: Husten, Fieber (ab 38° Celsius), Atemnot, Erkältungssymptome. </a:t>
            </a:r>
          </a:p>
          <a:p>
            <a:r>
              <a:rPr lang="de-DE" sz="1400" dirty="0" smtClean="0"/>
              <a:t>Bei positivem Test auf das </a:t>
            </a:r>
            <a:r>
              <a:rPr lang="de-DE" sz="1400" dirty="0" err="1" smtClean="0"/>
              <a:t>Coronavirus</a:t>
            </a:r>
            <a:r>
              <a:rPr lang="de-DE" sz="1400" dirty="0" smtClean="0"/>
              <a:t> gelten die behördlichen Festlegungen zur Quarantäne. Die betreffende Person darf die Sportanlage nicht betreten</a:t>
            </a:r>
          </a:p>
          <a:p>
            <a:r>
              <a:rPr lang="de-DE" sz="1400" dirty="0" smtClean="0"/>
              <a:t>Die gleiche Empfehlung liegt vor, wenn Symptome bei anderen Personen im eigenen Haushalt vorliegen.</a:t>
            </a:r>
          </a:p>
          <a:p>
            <a:r>
              <a:rPr lang="de-DE" sz="1400" dirty="0" smtClean="0"/>
              <a:t>Das gleiche gilt bei der Rückkehr aus einem Risikogebiet gem. den Angaben des RKI. </a:t>
            </a:r>
          </a:p>
          <a:p>
            <a:r>
              <a:rPr lang="de-DE" sz="1400" dirty="0" smtClean="0"/>
              <a:t>Die Wegeregeln sind einzuhalten</a:t>
            </a:r>
          </a:p>
          <a:p>
            <a:r>
              <a:rPr lang="de-DE" sz="1400" dirty="0" smtClean="0"/>
              <a:t>Die Zuschauer haben sich beim Betreten der Sportanlage in eine Liste einzutragen und beim dauerhaften Verlassen auszutragen. Wenn sich jemand nicht daran hält, muss der Verein von seinem von der Gemeinde delegierten Hausrecht Gebrauch machen und solche Personen vom Sportgelände verweisen. </a:t>
            </a:r>
          </a:p>
          <a:p>
            <a:pPr lvl="0"/>
            <a:r>
              <a:rPr lang="de-DE" sz="1400" dirty="0" smtClean="0"/>
              <a:t>Alle Personen haben beim Betreten der Sportanlage sich die Hände zu desinfizieren</a:t>
            </a:r>
            <a:endParaRPr lang="de-DE" sz="1400" dirty="0"/>
          </a:p>
          <a:p>
            <a:r>
              <a:rPr lang="de-DE" sz="1400" dirty="0" smtClean="0"/>
              <a:t>Die Zuschauer halten sich an den Mindestabstand von 1,5 m. Für die Zuschauer ist die Tribünenseite ohne Barriere und die Barriere an der gegenüberliegenden Seite vorgesehen. Alle üblichen Hygienevorschriften sind von den Zuschauern zu beachten. An der Barriere auf der Seite der Ersatzbänke halten sich KEINE Zuschauer, ausschließlich die Teamoffiziellen, Trainer und Ersatzspieler auf</a:t>
            </a:r>
          </a:p>
          <a:p>
            <a:pPr lvl="0"/>
            <a:r>
              <a:rPr lang="de-DE" sz="1400" dirty="0" smtClean="0"/>
              <a:t>Kein </a:t>
            </a:r>
            <a:r>
              <a:rPr lang="de-DE" sz="1400" dirty="0"/>
              <a:t>Abklatschen, In-den-Arm-Nehmen und gemeinsames Jubeln. </a:t>
            </a:r>
          </a:p>
          <a:p>
            <a:pPr lvl="0"/>
            <a:r>
              <a:rPr lang="de-DE" sz="1400" dirty="0" smtClean="0"/>
              <a:t>Sowohl </a:t>
            </a:r>
            <a:r>
              <a:rPr lang="de-DE" sz="1400" dirty="0"/>
              <a:t>in den Pausen als auch </a:t>
            </a:r>
            <a:r>
              <a:rPr lang="de-DE" sz="1400" dirty="0" smtClean="0"/>
              <a:t>vor, während und nach </a:t>
            </a:r>
            <a:r>
              <a:rPr lang="de-DE" sz="1400" dirty="0"/>
              <a:t>dem Spiel sind im Innenraum keine weiteren Personen (Eltern/Geschwisterkinder/andere Mannschaften/sonstige dritte </a:t>
            </a:r>
            <a:r>
              <a:rPr lang="de-DE" sz="1400" dirty="0" smtClean="0"/>
              <a:t>Personen/etc.) </a:t>
            </a:r>
            <a:r>
              <a:rPr lang="de-DE" sz="1400" dirty="0"/>
              <a:t>zugelassen</a:t>
            </a:r>
            <a:r>
              <a:rPr lang="de-DE" sz="1400" dirty="0" smtClean="0"/>
              <a:t>.</a:t>
            </a:r>
          </a:p>
          <a:p>
            <a:pPr lvl="0"/>
            <a:r>
              <a:rPr lang="de-DE" sz="1400" dirty="0" smtClean="0"/>
              <a:t>Am Verkaufsstand ist beim Anstellen der Mindestabstand einzuhalten. Ein Verweilen am Verkaufsstand ist nicht gestattet</a:t>
            </a:r>
            <a:endParaRPr lang="de-DE" sz="1400" dirty="0"/>
          </a:p>
          <a:p>
            <a:pPr marL="0" indent="0">
              <a:buNone/>
            </a:pPr>
            <a:endParaRPr lang="de-DE" sz="1400" dirty="0"/>
          </a:p>
        </p:txBody>
      </p:sp>
      <p:sp>
        <p:nvSpPr>
          <p:cNvPr id="4" name="Titel 1"/>
          <p:cNvSpPr txBox="1">
            <a:spLocks/>
          </p:cNvSpPr>
          <p:nvPr/>
        </p:nvSpPr>
        <p:spPr>
          <a:xfrm>
            <a:off x="457200" y="418654"/>
            <a:ext cx="8229600" cy="56207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Hygieneregeln Zuschauer</a:t>
            </a:r>
            <a:endParaRPr lang="de-DE" dirty="0"/>
          </a:p>
        </p:txBody>
      </p:sp>
    </p:spTree>
    <p:extLst>
      <p:ext uri="{BB962C8B-B14F-4D97-AF65-F5344CB8AC3E}">
        <p14:creationId xmlns:p14="http://schemas.microsoft.com/office/powerpoint/2010/main" val="11176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p>
            <a:pPr lvl="0"/>
            <a:r>
              <a:rPr lang="de-DE" sz="1400" dirty="0" smtClean="0"/>
              <a:t>Jede o.g. Person, die an Freundschafts- oder Punktspielen teilnimmt, muss die aktuelle Fassung des Hygienekonzepts kennen und sich strikt daran halten. </a:t>
            </a:r>
          </a:p>
          <a:p>
            <a:r>
              <a:rPr lang="de-DE" sz="1400" dirty="0" smtClean="0"/>
              <a:t>Als Spieler, Trainer, Teamoffizielle und Schiedsrichter gelten nur die im </a:t>
            </a:r>
            <a:r>
              <a:rPr lang="de-DE" sz="1400" dirty="0" err="1" smtClean="0"/>
              <a:t>DFBNet</a:t>
            </a:r>
            <a:r>
              <a:rPr lang="de-DE" sz="1400" dirty="0" smtClean="0"/>
              <a:t> auf dem Spielberichtsbogen hinterlegten Personen. Alle weiteren Personen gelten als Zuschauer und müssen sich an diese Vorgaben halten</a:t>
            </a:r>
          </a:p>
          <a:p>
            <a:r>
              <a:rPr lang="de-DE" sz="1400" dirty="0" smtClean="0"/>
              <a:t>Liegt eines der folgenden Symptome vor, muss die Person dringend zu Hause bleiben bzw. einen Arzt kontaktieren: Husten, Fieber (ab 38° Celsius), Atemnot, Erkältungssymptome. </a:t>
            </a:r>
          </a:p>
          <a:p>
            <a:r>
              <a:rPr lang="de-DE" sz="1400" dirty="0" smtClean="0"/>
              <a:t>Bei positivem Test auf das </a:t>
            </a:r>
            <a:r>
              <a:rPr lang="de-DE" sz="1400" dirty="0" err="1" smtClean="0"/>
              <a:t>Coronavirus</a:t>
            </a:r>
            <a:r>
              <a:rPr lang="de-DE" sz="1400" dirty="0" smtClean="0"/>
              <a:t> gelten die behördlichen Festlegungen zur Quarantäne. Die betreffende Person darf die Sportanlage nicht betreten</a:t>
            </a:r>
          </a:p>
          <a:p>
            <a:r>
              <a:rPr lang="de-DE" sz="1400" dirty="0" smtClean="0"/>
              <a:t>Die gleiche Empfehlung liegt vor, wenn Symptome bei anderen Personen im eigenen Haushalt vorliegen.</a:t>
            </a:r>
          </a:p>
          <a:p>
            <a:r>
              <a:rPr lang="de-DE" sz="1400" dirty="0" smtClean="0"/>
              <a:t>Das gleiche gilt bei der Rückkehr aus einem Risikogebiet gem. den Angaben des RKI. </a:t>
            </a:r>
          </a:p>
          <a:p>
            <a:r>
              <a:rPr lang="de-DE" sz="1400" dirty="0" smtClean="0"/>
              <a:t>Die </a:t>
            </a:r>
            <a:r>
              <a:rPr lang="de-DE" sz="1400" dirty="0"/>
              <a:t>gastgebende Mannschaft der FG 08 Mutterstadt trifft sich 75 Minuten vor Spielbeginn, die Gastmannschaft kann frühestens 60 Minuten vor Spielbeginn auf das Sportgelände. Die Schiedsrichter können frühestens 90 Minuten vor Spielbeginn auf das Gelände. </a:t>
            </a:r>
            <a:endParaRPr lang="de-DE" sz="1400" dirty="0" smtClean="0"/>
          </a:p>
          <a:p>
            <a:r>
              <a:rPr lang="de-DE" sz="1400" dirty="0" smtClean="0"/>
              <a:t>Die Wegeregeln sind einzuhalten</a:t>
            </a:r>
          </a:p>
          <a:p>
            <a:pPr lvl="0"/>
            <a:r>
              <a:rPr lang="de-DE" sz="1400" dirty="0" smtClean="0"/>
              <a:t>Alle Personen haben sich beim Betreten der Sportanlage die Hände zu desinfizieren</a:t>
            </a:r>
          </a:p>
          <a:p>
            <a:r>
              <a:rPr lang="de-DE" sz="1400" dirty="0" smtClean="0"/>
              <a:t>Den Schiedsrichtern steht eine eigene Kabine mit Dusche zur Verfügung. Diese kann entsprechend genutzt werden.</a:t>
            </a:r>
            <a:endParaRPr lang="de-DE" sz="1400" dirty="0"/>
          </a:p>
          <a:p>
            <a:pPr lvl="0"/>
            <a:r>
              <a:rPr lang="de-DE" sz="1400" dirty="0" smtClean="0"/>
              <a:t>Pro Kabine dürfen sich maximal 10 Personen aufhalten. Duschen ist für die Gastmannschaft nicht gestattet.</a:t>
            </a:r>
          </a:p>
        </p:txBody>
      </p:sp>
      <p:sp>
        <p:nvSpPr>
          <p:cNvPr id="4" name="Titel 1"/>
          <p:cNvSpPr txBox="1">
            <a:spLocks/>
          </p:cNvSpPr>
          <p:nvPr/>
        </p:nvSpPr>
        <p:spPr>
          <a:xfrm>
            <a:off x="457200" y="418654"/>
            <a:ext cx="8229600" cy="562074"/>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Hygieneregeln Spieler, Trainer, Teamoffizielle, Schiedsrichter</a:t>
            </a:r>
            <a:endParaRPr lang="de-DE" dirty="0"/>
          </a:p>
        </p:txBody>
      </p:sp>
    </p:spTree>
    <p:extLst>
      <p:ext uri="{BB962C8B-B14F-4D97-AF65-F5344CB8AC3E}">
        <p14:creationId xmlns:p14="http://schemas.microsoft.com/office/powerpoint/2010/main" val="143961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p>
            <a:pPr lvl="0"/>
            <a:r>
              <a:rPr lang="de-DE" sz="1400" dirty="0" smtClean="0"/>
              <a:t>Der Aufenthalt in den Kabinen ist auf ein notwendiges Minimum zu beschränken. </a:t>
            </a:r>
          </a:p>
          <a:p>
            <a:r>
              <a:rPr lang="de-DE" sz="1400" dirty="0" smtClean="0"/>
              <a:t>Es sind möglichst keine Mannschaftsansprachen in der Kabine durchführen. Diese sind im Freien durchzuführen. </a:t>
            </a:r>
          </a:p>
          <a:p>
            <a:r>
              <a:rPr lang="de-DE" sz="1400" dirty="0" smtClean="0"/>
              <a:t>Equipment-Kontrolle und Kontrolle der Spielberechtigungsliste findet im Außenbereich durch den Schiedsrichter statt. </a:t>
            </a:r>
          </a:p>
          <a:p>
            <a:r>
              <a:rPr lang="de-DE" sz="1400" dirty="0" smtClean="0"/>
              <a:t>Alle auf dem Spielbericht eingetragenen Teamoffiziellen und Ersatzspieler halten sich an der Seitenlinie auf, wobei Heim- und Gastmannschaft jeweils getrennt voneinander an den Ersatzbänken stehen sollten. Es halten sich die Teamoffiziellen und Ersatzspieler an der Barriere auf. Die Auswechselkabinen sind nur für Materialunterstellung vorgesehen. In allen Fällen ist der Mindestabstand einzuhalten.</a:t>
            </a:r>
          </a:p>
          <a:p>
            <a:pPr lvl="0"/>
            <a:r>
              <a:rPr lang="de-DE" sz="1400" dirty="0" smtClean="0"/>
              <a:t>Sowohl </a:t>
            </a:r>
            <a:r>
              <a:rPr lang="de-DE" sz="1400" dirty="0"/>
              <a:t>in den Pausen als auch </a:t>
            </a:r>
            <a:r>
              <a:rPr lang="de-DE" sz="1400" dirty="0" smtClean="0"/>
              <a:t>vor, während und nach </a:t>
            </a:r>
            <a:r>
              <a:rPr lang="de-DE" sz="1400" dirty="0"/>
              <a:t>dem Spiel sind im Innenraum keine weiteren Personen (Eltern/Geschwisterkinder/andere Mannschaften/sonstige dritte </a:t>
            </a:r>
            <a:r>
              <a:rPr lang="de-DE" sz="1400" dirty="0" smtClean="0"/>
              <a:t>Personen/etc.) </a:t>
            </a:r>
            <a:r>
              <a:rPr lang="de-DE" sz="1400" dirty="0"/>
              <a:t>zugelassen</a:t>
            </a:r>
            <a:r>
              <a:rPr lang="de-DE" sz="1400" dirty="0" smtClean="0"/>
              <a:t>.</a:t>
            </a:r>
          </a:p>
          <a:p>
            <a:pPr lvl="0"/>
            <a:r>
              <a:rPr lang="de-DE" sz="1400" dirty="0" smtClean="0"/>
              <a:t>In </a:t>
            </a:r>
            <a:r>
              <a:rPr lang="de-DE" sz="1400" dirty="0"/>
              <a:t>den Halbzeit- bzw. Verlängerungspausen verbleiben nach Möglichkeit alle Spieler, Schiedsrichter und Betreuer im Freien</a:t>
            </a:r>
          </a:p>
          <a:p>
            <a:pPr lvl="0"/>
            <a:r>
              <a:rPr lang="de-DE" sz="1400" dirty="0"/>
              <a:t>Vor, während und nach dem </a:t>
            </a:r>
            <a:r>
              <a:rPr lang="de-DE" sz="1400" dirty="0" smtClean="0"/>
              <a:t>Spiel </a:t>
            </a:r>
            <a:r>
              <a:rPr lang="de-DE" sz="1400" dirty="0"/>
              <a:t>ist der Mindestabstand einzuhalten und keine Umarmungen, Handshake etc. ob mit dem Gegner zugelassen</a:t>
            </a:r>
            <a:r>
              <a:rPr lang="de-DE" sz="1400" dirty="0" smtClean="0"/>
              <a:t>.</a:t>
            </a:r>
          </a:p>
          <a:p>
            <a:pPr lvl="0"/>
            <a:r>
              <a:rPr lang="de-DE" sz="1400" dirty="0"/>
              <a:t>Insgesamt dürfen sich nur 30 Spieler im Innenbereich gemeinsam aufwärmen. </a:t>
            </a:r>
            <a:endParaRPr lang="de-DE" sz="1400" dirty="0" smtClean="0"/>
          </a:p>
          <a:p>
            <a:pPr lvl="0"/>
            <a:r>
              <a:rPr lang="de-DE" sz="1400" dirty="0" smtClean="0"/>
              <a:t>Das Spucken und Naseputzen auf dem Feld ist zu vermeiden</a:t>
            </a:r>
          </a:p>
          <a:p>
            <a:pPr lvl="0"/>
            <a:endParaRPr lang="de-DE" sz="1400" dirty="0"/>
          </a:p>
          <a:p>
            <a:endParaRPr lang="de-DE" sz="1400" dirty="0"/>
          </a:p>
        </p:txBody>
      </p:sp>
      <p:sp>
        <p:nvSpPr>
          <p:cNvPr id="4" name="Titel 1"/>
          <p:cNvSpPr txBox="1">
            <a:spLocks/>
          </p:cNvSpPr>
          <p:nvPr/>
        </p:nvSpPr>
        <p:spPr>
          <a:xfrm>
            <a:off x="457200" y="418654"/>
            <a:ext cx="8229600" cy="562074"/>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Hygieneregeln Spieler, Trainer, Teamoffizielle, Schiedsrichter</a:t>
            </a:r>
            <a:endParaRPr lang="de-DE" dirty="0"/>
          </a:p>
        </p:txBody>
      </p:sp>
    </p:spTree>
    <p:extLst>
      <p:ext uri="{BB962C8B-B14F-4D97-AF65-F5344CB8AC3E}">
        <p14:creationId xmlns:p14="http://schemas.microsoft.com/office/powerpoint/2010/main" val="32487304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897</Words>
  <Application>Microsoft Office PowerPoint</Application>
  <PresentationFormat>Bildschirmpräsentation (4:3)</PresentationFormat>
  <Paragraphs>76</Paragraphs>
  <Slides>9</Slides>
  <Notes>0</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Larissa</vt:lpstr>
      <vt:lpstr>Hygienekonzept</vt:lpstr>
      <vt:lpstr>PowerPoint-Präsentation</vt:lpstr>
      <vt:lpstr>Zugangswege Zuschauer</vt:lpstr>
      <vt:lpstr>Aufteilung Zuschauerzonen und Zone Spielbetrieb</vt:lpstr>
      <vt:lpstr>PowerPoint-Präsentation</vt:lpstr>
      <vt:lpstr>PowerPoint-Präsentation</vt:lpstr>
      <vt:lpstr>PowerPoint-Präsentation</vt:lpstr>
      <vt:lpstr>PowerPoint-Präsentation</vt:lpstr>
      <vt:lpstr>PowerPoint-Präsentation</vt:lpstr>
    </vt:vector>
  </TitlesOfParts>
  <Company>Commerzbank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Schulz, Stephen</dc:creator>
  <cp:lastModifiedBy>Schulz, Stephen</cp:lastModifiedBy>
  <cp:revision>13</cp:revision>
  <dcterms:created xsi:type="dcterms:W3CDTF">2020-08-13T07:08:27Z</dcterms:created>
  <dcterms:modified xsi:type="dcterms:W3CDTF">2020-08-19T06:46:18Z</dcterms:modified>
</cp:coreProperties>
</file>